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67" r:id="rId4"/>
    <p:sldId id="270" r:id="rId5"/>
    <p:sldId id="258" r:id="rId6"/>
    <p:sldId id="259" r:id="rId7"/>
    <p:sldId id="260" r:id="rId8"/>
    <p:sldId id="261" r:id="rId9"/>
    <p:sldId id="262" r:id="rId10"/>
    <p:sldId id="263" r:id="rId11"/>
    <p:sldId id="271" r:id="rId12"/>
    <p:sldId id="264" r:id="rId13"/>
    <p:sldId id="265" r:id="rId14"/>
    <p:sldId id="268" r:id="rId15"/>
    <p:sldId id="269" r:id="rId16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18"/>
      <p:bold r:id="rId19"/>
    </p:embeddedFont>
    <p:embeddedFont>
      <p:font typeface="KoPubWorld돋움체 Bold" panose="00000800000000000000" pitchFamily="2" charset="-127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E40A40-E2B2-434F-A83D-FCDCB91063AB}">
  <a:tblStyle styleId="{3CE40A40-E2B2-434F-A83D-FCDCB9106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Tree</c:v>
                </c:pt>
              </c:strCache>
            </c:strRef>
          </c:tx>
          <c:spPr>
            <a:ln w="38100" cap="flat" cmpd="dbl" algn="ctr">
              <a:solidFill>
                <a:schemeClr val="accent1"/>
              </a:solidFill>
              <a:miter lim="800000"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67.33</c:v>
                </c:pt>
                <c:pt idx="1">
                  <c:v>65</c:v>
                </c:pt>
                <c:pt idx="2">
                  <c:v>69.67</c:v>
                </c:pt>
                <c:pt idx="3">
                  <c:v>67.67</c:v>
                </c:pt>
                <c:pt idx="4">
                  <c:v>71.67</c:v>
                </c:pt>
                <c:pt idx="5">
                  <c:v>72.33</c:v>
                </c:pt>
                <c:pt idx="6">
                  <c:v>74</c:v>
                </c:pt>
                <c:pt idx="7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4E-41BA-9AF9-C20C19F8CDC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Neural Net</c:v>
                </c:pt>
              </c:strCache>
            </c:strRef>
          </c:tx>
          <c:spPr>
            <a:ln w="38100" cap="flat" cmpd="dbl" algn="ctr">
              <a:solidFill>
                <a:schemeClr val="accent2"/>
              </a:solidFill>
              <a:miter lim="800000"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76</c:v>
                </c:pt>
                <c:pt idx="1">
                  <c:v>78.33</c:v>
                </c:pt>
                <c:pt idx="2">
                  <c:v>79</c:v>
                </c:pt>
                <c:pt idx="3">
                  <c:v>79</c:v>
                </c:pt>
                <c:pt idx="4">
                  <c:v>79.33</c:v>
                </c:pt>
                <c:pt idx="5">
                  <c:v>80</c:v>
                </c:pt>
                <c:pt idx="6">
                  <c:v>80.33</c:v>
                </c:pt>
                <c:pt idx="7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54E-41BA-9AF9-C20C19F8CD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51590096"/>
        <c:axId val="1821507136"/>
      </c:lineChart>
      <c:catAx>
        <c:axId val="1751590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endParaRPr lang="ko-KR"/>
          </a:p>
        </c:txPr>
        <c:crossAx val="1821507136"/>
        <c:crosses val="autoZero"/>
        <c:auto val="1"/>
        <c:lblAlgn val="ctr"/>
        <c:lblOffset val="100"/>
        <c:noMultiLvlLbl val="0"/>
      </c:catAx>
      <c:valAx>
        <c:axId val="1821507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endParaRPr lang="ko-KR"/>
          </a:p>
        </c:txPr>
        <c:crossAx val="1751590096"/>
        <c:crosses val="autoZero"/>
        <c:crossBetween val="between"/>
      </c:valAx>
      <c:spPr>
        <a:noFill/>
        <a:ln w="19050">
          <a:solidFill>
            <a:schemeClr val="bg1">
              <a:lumMod val="85000"/>
            </a:schemeClr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58ee068e5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g658ee068e5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8ee068e5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658ee068e5_2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1" name="Google Shape;251;g658ee068e5_2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3490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58ee068e5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658ee068e5_2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g658ee068e5_2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58ee068e5_2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658ee068e5_2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2" name="Google Shape;232;g658ee068e5_2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8ee068e5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658ee068e5_2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1" name="Google Shape;251;g658ee068e5_2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9031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8ee068e5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658ee068e5_2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1" name="Google Shape;251;g658ee068e5_2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5662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58ee068e5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658ee068e5_2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g658ee068e5_2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110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58ee068e5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658ee068e5_2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g658ee068e5_2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6149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58ee068e5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658ee068e5_2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g658ee068e5_2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58ee068e5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658ee068e5_2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57" name="Google Shape;157;g658ee068e5_2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58ee068e5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658ee068e5_2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Criterion을 바꾸니 트리 모양이 달라짐</a:t>
            </a:r>
            <a:endParaRPr/>
          </a:p>
        </p:txBody>
      </p:sp>
      <p:sp>
        <p:nvSpPr>
          <p:cNvPr id="169" name="Google Shape;169;g658ee068e5_2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58ee068e5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658ee068e5_2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g658ee068e5_2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8ee068e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658ee068e5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g658ee068e5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58ee068e5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658ee068e5_2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6" name="Google Shape;206;g658ee068e5_2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138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628650" y="157757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b="1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DS </a:t>
            </a:r>
            <a:r>
              <a:rPr lang="en-US" altLang="ko" b="1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10</a:t>
            </a:r>
            <a:r>
              <a:rPr lang="ko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주차 수업 팀과제</a:t>
            </a:r>
            <a:endParaRPr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3971337" y="2852399"/>
            <a:ext cx="1196890" cy="226783"/>
          </a:xfrm>
          <a:prstGeom prst="roundRect">
            <a:avLst>
              <a:gd name="adj" fmla="val 16667"/>
            </a:avLst>
          </a:prstGeom>
          <a:solidFill>
            <a:srgbClr val="FF7D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4058531" y="2838832"/>
            <a:ext cx="102693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팀 AOA</a:t>
            </a:r>
            <a:endParaRPr sz="1400" b="0" i="0" u="none" strike="noStrike" cap="none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2427110" y="2571751"/>
            <a:ext cx="42897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Ensemble Method</a:t>
            </a:r>
            <a:endParaRPr sz="1200" b="0" i="0" u="none" strike="noStrike" cap="none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6370459" y="4494194"/>
            <a:ext cx="277354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경영학과 2014109050 박한솔</a:t>
            </a:r>
            <a:endParaRPr sz="1200" b="0" i="0" u="none" strike="noStrike" cap="none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경영학과 2015126062 신지수</a:t>
            </a:r>
            <a:endParaRPr sz="1400" b="0" i="0" u="none" strike="noStrike" cap="none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/>
          <p:nvPr/>
        </p:nvSpPr>
        <p:spPr>
          <a:xfrm>
            <a:off x="0" y="0"/>
            <a:ext cx="255351" cy="933855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255350" y="495274"/>
            <a:ext cx="6714092" cy="72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성능 향상의 차이</a:t>
            </a:r>
            <a:endParaRPr sz="2400" b="0" i="0" u="none" strike="noStrike" cap="none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255351" y="129650"/>
            <a:ext cx="1242973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" sz="2400" b="0" i="0" u="none" strike="noStrike" cap="none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08</a:t>
            </a:r>
            <a:endParaRPr sz="2400" b="0" i="0" u="none" strike="noStrike" cap="none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7" name="Google Shape;237;p34">
            <a:extLst>
              <a:ext uri="{FF2B5EF4-FFF2-40B4-BE49-F238E27FC236}">
                <a16:creationId xmlns:a16="http://schemas.microsoft.com/office/drawing/2014/main" id="{2DF02E2C-39B7-4632-9963-0353DAD7A9F7}"/>
              </a:ext>
            </a:extLst>
          </p:cNvPr>
          <p:cNvSpPr txBox="1"/>
          <p:nvPr/>
        </p:nvSpPr>
        <p:spPr>
          <a:xfrm>
            <a:off x="956217" y="1588020"/>
            <a:ext cx="6990576" cy="220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Q. </a:t>
            </a:r>
            <a:r>
              <a:rPr lang="ko-KR" altLang="en-US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나무모델이 경계 기반 분류모델에 비해 성능향상이 좋은 이유</a:t>
            </a:r>
            <a:r>
              <a:rPr lang="en-US" altLang="ko-KR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나무 모델은 루트부터 시작해서 단말 노드로 만들어진다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중간 노드 하나가 바뀌게 되면 그 아래 부분에는 큰 변화가 생긴다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따라서 데이터 셋에 약간만 변화를 줘도 모델 전체가 크게 달라진다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.(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다양성과 독립성 향상</a:t>
            </a:r>
            <a:r>
              <a:rPr lang="en-US" altLang="ko-KR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그러므로 경계긴반 등 다른 모델보다 나무 모델을 기본 모델로 한 앙상블 모델이 더 큰 성능향상을 보인다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en-US" altLang="ko-KR" sz="12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5243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0" y="0"/>
            <a:ext cx="255351" cy="933855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255350" y="495275"/>
            <a:ext cx="75882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chemeClr val="dk1"/>
              </a:buClr>
              <a:buSzPts val="2400"/>
            </a:pPr>
            <a:r>
              <a:rPr lang="ko-KR" altLang="en-US" sz="24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나무 모델과 다른 모델을 기반으로 한 앙상블</a:t>
            </a:r>
            <a:endParaRPr lang="ko-KR" altLang="en-US" sz="190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255351" y="129650"/>
            <a:ext cx="1242973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</a:t>
            </a:r>
            <a:endParaRPr sz="2400" b="0" i="0" u="none" strike="noStrike" cap="none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359890" y="4021714"/>
            <a:ext cx="8424216" cy="1029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다른 두 모델을 기반으로 앙상블에 의한 성능 향상을 측정해 보았다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buSzPts val="1200"/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측정 결과 기본 모델들의 정확도 평균은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66.33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이며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앙상블 모델의 정확도는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67.67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이었다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 가지 모델을 섞어도 성능은 향상될 수 있지만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나무모델 </a:t>
            </a:r>
            <a:r>
              <a:rPr lang="ko-KR" altLang="en-US" sz="1200" dirty="0" err="1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베이스들로만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만들어진 앙상블보다는 성능 향상이 적을 것을 예측 가능하다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200"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altLang="ko-KR" sz="1200" b="0" i="0" u="none" strike="noStrike" cap="none"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6EA08A-AD49-47C6-8429-C42197CE35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2861" y="1197395"/>
            <a:ext cx="3038277" cy="2362200"/>
          </a:xfrm>
          <a:prstGeom prst="rect">
            <a:avLst/>
          </a:prstGeom>
          <a:ln w="31750">
            <a:solidFill>
              <a:srgbClr val="FF7D2A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4BE51C-DC9D-40AE-A0E6-750C2F2B6187}"/>
              </a:ext>
            </a:extLst>
          </p:cNvPr>
          <p:cNvSpPr txBox="1"/>
          <p:nvPr/>
        </p:nvSpPr>
        <p:spPr>
          <a:xfrm>
            <a:off x="2864426" y="3669106"/>
            <a:ext cx="3415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나무 모델과 신경망 모델을 기반으로 한 앙상블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120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/>
          <p:nvPr/>
        </p:nvSpPr>
        <p:spPr>
          <a:xfrm>
            <a:off x="0" y="0"/>
            <a:ext cx="255351" cy="933855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255350" y="495275"/>
            <a:ext cx="77322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독립성</a:t>
            </a:r>
            <a:endParaRPr sz="19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255351" y="129650"/>
            <a:ext cx="1242973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" sz="2400" b="0" i="0" u="none" strike="noStrike" cap="none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1</a:t>
            </a:r>
            <a:r>
              <a:rPr lang="ko" sz="2400" b="0" i="0" u="none" strike="noStrike" cap="none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endParaRPr sz="2400" b="0" i="0" u="none" strike="noStrike" cap="none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1AA12-05AA-4C68-A68B-DA30F47F7F6E}"/>
              </a:ext>
            </a:extLst>
          </p:cNvPr>
          <p:cNvSpPr txBox="1"/>
          <p:nvPr/>
        </p:nvSpPr>
        <p:spPr>
          <a:xfrm>
            <a:off x="332029" y="2419979"/>
            <a:ext cx="8479941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altLang="ko-KR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알고리즘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서브 프로세스 안의 모델들의 알고리즘이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다양해진다면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모델들의 고유 특성이 다르기 때문에 다양한 기본 모델들의                                                 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                  집합을 얻을 수 있을 것이다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endParaRPr lang="en-US" altLang="ko-KR" sz="1200"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모델의 파라미터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의사결정 나무의 깊이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신경망 모델의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cycle, k-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nn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모델의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값 등 모델들의 파라미터를 변경함으로써 다양한 모델들을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                  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얻을 수 있다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endParaRPr lang="en-US" altLang="ko-KR" sz="1200"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Bootstrapping: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학습용 데이터셋으로부터 중복을 허용하는 복원추출을 사용한다면 하나의 학습용 데이터셋으로부터 여러 기본모델들의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                 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데이터셋을 구축할 수 있다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endParaRPr lang="en-US" altLang="ko-KR" sz="1200"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200"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 집합 변경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기본 모델마다 속성 집합을 무작위로 적정한 수를 선택해서 모델들의 데이터셋을 다양화 할 수 있다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en-US" altLang="ko-KR" sz="1200"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36DAAF-F213-4E42-A577-FC67F090AFB0}"/>
              </a:ext>
            </a:extLst>
          </p:cNvPr>
          <p:cNvSpPr txBox="1"/>
          <p:nvPr/>
        </p:nvSpPr>
        <p:spPr>
          <a:xfrm>
            <a:off x="332029" y="1222475"/>
            <a:ext cx="8569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독립성이란 앙상블 모델을 설계하는데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필요한 조건을 말한다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pPr algn="just"/>
            <a:endParaRPr lang="en-US" altLang="ko-KR" sz="120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just"/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기본 모델들은 동일한 학습 데이터셋을 참고하기 때문에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모델의 다양성과 독립성을 성취하기 어렵다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pPr algn="just"/>
            <a:endParaRPr lang="en-US" altLang="ko-KR" sz="120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just"/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그러나 우리는 이번 과제 앞 단계에서 모델의 독립성을 촉진하기 위한 몇 가지 방법을 미리 해 보았다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/>
          <p:nvPr/>
        </p:nvSpPr>
        <p:spPr>
          <a:xfrm>
            <a:off x="0" y="0"/>
            <a:ext cx="255351" cy="933855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255350" y="495274"/>
            <a:ext cx="6714092" cy="72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Random Forest</a:t>
            </a:r>
            <a:endParaRPr sz="24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255351" y="129650"/>
            <a:ext cx="1242973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24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11</a:t>
            </a:r>
            <a:endParaRPr sz="24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37" name="Google Shape;237;p34">
            <a:extLst>
              <a:ext uri="{FF2B5EF4-FFF2-40B4-BE49-F238E27FC236}">
                <a16:creationId xmlns:a16="http://schemas.microsoft.com/office/drawing/2014/main" id="{67C0A39C-11C2-4A60-BAFD-1886989505AC}"/>
              </a:ext>
            </a:extLst>
          </p:cNvPr>
          <p:cNvSpPr txBox="1"/>
          <p:nvPr/>
        </p:nvSpPr>
        <p:spPr>
          <a:xfrm>
            <a:off x="1073111" y="3412570"/>
            <a:ext cx="6990576" cy="1052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Random Forest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기법에서는 오퍼레이터 내부에 의사결정나무가 포함되어 있다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배깅과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유사하게 학습 데이터셋을 </a:t>
            </a:r>
            <a:r>
              <a:rPr lang="ko-KR" altLang="en-US" sz="1200" dirty="0" err="1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복원추출하며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랜덤으로 선택한 속성만 고려하여 노드에서 최적 분리를 찾는다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sz="1200"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77C550-9822-46BB-898E-671A1A58D8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22800" y="1364013"/>
            <a:ext cx="6091200" cy="1379257"/>
          </a:xfrm>
          <a:prstGeom prst="rect">
            <a:avLst/>
          </a:prstGeom>
          <a:ln w="31750">
            <a:solidFill>
              <a:srgbClr val="FF7D2A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921C6C-E4A3-4A5A-AA1D-791FC42C60D3}"/>
              </a:ext>
            </a:extLst>
          </p:cNvPr>
          <p:cNvSpPr txBox="1"/>
          <p:nvPr/>
        </p:nvSpPr>
        <p:spPr>
          <a:xfrm>
            <a:off x="1963745" y="2852921"/>
            <a:ext cx="5209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&lt;Random Forest process&gt;</a:t>
            </a:r>
            <a:endParaRPr lang="ko-KR" altLang="en-US" sz="120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81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/>
          <p:nvPr/>
        </p:nvSpPr>
        <p:spPr>
          <a:xfrm>
            <a:off x="0" y="0"/>
            <a:ext cx="255351" cy="933855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255350" y="495274"/>
            <a:ext cx="6714092" cy="72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altLang="ko-KR" sz="24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Parameter</a:t>
            </a:r>
            <a:endParaRPr sz="24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255351" y="129650"/>
            <a:ext cx="1242973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12</a:t>
            </a:r>
            <a:endParaRPr sz="24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C40B6B3-6ACF-411C-B4A9-6A9BFA19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37" y="1325963"/>
            <a:ext cx="2153516" cy="3413551"/>
          </a:xfrm>
          <a:prstGeom prst="rect">
            <a:avLst/>
          </a:prstGeom>
          <a:ln w="31750">
            <a:solidFill>
              <a:srgbClr val="FF7D2A"/>
            </a:solidFill>
          </a:ln>
        </p:spPr>
      </p:pic>
      <p:sp>
        <p:nvSpPr>
          <p:cNvPr id="21" name="Google Shape;151;p27">
            <a:extLst>
              <a:ext uri="{FF2B5EF4-FFF2-40B4-BE49-F238E27FC236}">
                <a16:creationId xmlns:a16="http://schemas.microsoft.com/office/drawing/2014/main" id="{4F91856E-27A8-4ADA-9C77-A6D76134E815}"/>
              </a:ext>
            </a:extLst>
          </p:cNvPr>
          <p:cNvSpPr txBox="1"/>
          <p:nvPr/>
        </p:nvSpPr>
        <p:spPr>
          <a:xfrm>
            <a:off x="3612396" y="1325963"/>
            <a:ext cx="4731611" cy="337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Number of trees: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생성할 나무의 수를 결정한다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나무들은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복원추출된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상태로 생성되기 때문에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간 독립성에 영향을 미친다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" sz="1200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200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Criterion, maximal </a:t>
            </a:r>
            <a:r>
              <a:rPr lang="en-US" altLang="ko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depth: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생성할 나무의 기준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깊이 등을 결정한다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en-US" altLang="ko" sz="1200" b="0" i="0" u="none" strike="noStrike" cap="none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200" b="0" i="0" u="none" strike="noStrike" cap="none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  <a:p>
            <a:pPr lvl="0">
              <a:lnSpc>
                <a:spcPct val="120000"/>
              </a:lnSpc>
            </a:pPr>
            <a:r>
              <a:rPr lang="en-US" altLang="ko" sz="12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Guess subset ratio: </a:t>
            </a:r>
            <a:r>
              <a:rPr lang="ko-KR" altLang="en-US" sz="12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각 모델에 선택될 속성의 비율을 정한다</a:t>
            </a:r>
            <a:r>
              <a:rPr lang="en-US" altLang="ko-KR" sz="12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. </a:t>
            </a:r>
            <a:r>
              <a:rPr lang="ko-KR" altLang="en-US" sz="12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입력된 </a:t>
            </a:r>
            <a:r>
              <a:rPr lang="ko-KR" altLang="en-US" sz="1200" b="0" i="0" u="none" strike="noStrike" cap="none" dirty="0" err="1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임의값의</a:t>
            </a:r>
            <a:r>
              <a:rPr lang="ko-KR" altLang="en-US" sz="12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비율을 정하고 나무를 분리한다</a:t>
            </a:r>
            <a:r>
              <a:rPr lang="en-US" altLang="ko-KR" sz="12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. 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간 독립성에 영향을 미친다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" sz="1200" b="0" i="0" u="none" strike="noStrike" cap="none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Voting strategy: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투표 방식을 정할 수 있다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(confidence=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정확도 기준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majority=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다수결 기준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Enable parallel execution: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메모리와 관계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en-US" altLang="ko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생성의 병렬 처리</a:t>
            </a:r>
            <a:r>
              <a:rPr lang="ko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en-US" altLang="ko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sz="1200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859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0" y="0"/>
            <a:ext cx="255351" cy="933855"/>
          </a:xfrm>
          <a:prstGeom prst="rect">
            <a:avLst/>
          </a:prstGeom>
          <a:solidFill>
            <a:srgbClr val="3431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255350" y="495274"/>
            <a:ext cx="5633584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Ensemble</a:t>
            </a:r>
            <a:endParaRPr sz="2400" b="0" i="0" u="none" strike="noStrike" cap="none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255351" y="129650"/>
            <a:ext cx="1242973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endParaRPr sz="24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34C447-424E-4F64-9EF3-7F5CDEA9593C}"/>
              </a:ext>
            </a:extLst>
          </p:cNvPr>
          <p:cNvSpPr txBox="1"/>
          <p:nvPr/>
        </p:nvSpPr>
        <p:spPr>
          <a:xfrm>
            <a:off x="2030594" y="3850476"/>
            <a:ext cx="5209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다수의 모델들의 성능을 종합해볼 수 있을까</a:t>
            </a:r>
            <a:r>
              <a:rPr lang="en-US" altLang="ko-KR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CCECE285-0DE9-46B7-A9A1-C3DC304FE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28" y="1469545"/>
            <a:ext cx="1911624" cy="19116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65842D-DD7D-485A-837E-F671BD615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249" y="1460071"/>
            <a:ext cx="2008604" cy="200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1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0" y="0"/>
            <a:ext cx="255351" cy="933855"/>
          </a:xfrm>
          <a:prstGeom prst="rect">
            <a:avLst/>
          </a:prstGeom>
          <a:solidFill>
            <a:srgbClr val="3431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255350" y="495274"/>
            <a:ext cx="5633584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G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erman Credit</a:t>
            </a:r>
            <a:endParaRPr sz="2400" b="0" i="0" u="none" strike="noStrike" cap="none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255351" y="129650"/>
            <a:ext cx="1242973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sz="24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67EC7D-CD15-40FA-9D5A-E51CFD1FEA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24404" y="1301211"/>
            <a:ext cx="6095192" cy="1482179"/>
          </a:xfrm>
          <a:prstGeom prst="rect">
            <a:avLst/>
          </a:prstGeom>
          <a:ln w="31750">
            <a:solidFill>
              <a:srgbClr val="FF7D2A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34C447-424E-4F64-9EF3-7F5CDEA9593C}"/>
              </a:ext>
            </a:extLst>
          </p:cNvPr>
          <p:cNvSpPr txBox="1"/>
          <p:nvPr/>
        </p:nvSpPr>
        <p:spPr>
          <a:xfrm>
            <a:off x="1967345" y="2937161"/>
            <a:ext cx="5209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앙상블 학습기를 시험하기 위한 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process&gt;</a:t>
            </a:r>
            <a:endParaRPr lang="ko-KR" altLang="en-US" sz="120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Google Shape;237;p34">
            <a:extLst>
              <a:ext uri="{FF2B5EF4-FFF2-40B4-BE49-F238E27FC236}">
                <a16:creationId xmlns:a16="http://schemas.microsoft.com/office/drawing/2014/main" id="{3C90DD08-B377-4FE7-B3E1-26A475983EE7}"/>
              </a:ext>
            </a:extLst>
          </p:cNvPr>
          <p:cNvSpPr txBox="1"/>
          <p:nvPr/>
        </p:nvSpPr>
        <p:spPr>
          <a:xfrm>
            <a:off x="1092024" y="3367932"/>
            <a:ext cx="6959949" cy="946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앙상블 학습기의 성능을 시험하기 위해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German Credit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데이터셋을 사용하였다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가장 대표적인 방법인 투표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(vote)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사용하여 </a:t>
            </a:r>
            <a:r>
              <a:rPr lang="ko-KR" altLang="en-US" sz="1200" dirty="0" err="1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출력값을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선택하기 위해 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vote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오퍼레이터를 사용하였다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분류 모델이므로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German Credit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이진명목형 속성인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‘Response’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목표변수가 된다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489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0" y="0"/>
            <a:ext cx="255351" cy="933855"/>
          </a:xfrm>
          <a:prstGeom prst="rect">
            <a:avLst/>
          </a:prstGeom>
          <a:solidFill>
            <a:srgbClr val="3431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255350" y="495274"/>
            <a:ext cx="5633584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Bootstrap</a:t>
            </a:r>
            <a:endParaRPr sz="2400" b="0" i="0" u="none" strike="noStrike" cap="non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255351" y="129650"/>
            <a:ext cx="1242973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2</a:t>
            </a:r>
            <a:endParaRPr sz="24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67EC7D-CD15-40FA-9D5A-E51CFD1FE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404" y="1188000"/>
            <a:ext cx="6095192" cy="1878039"/>
          </a:xfrm>
          <a:prstGeom prst="rect">
            <a:avLst/>
          </a:prstGeom>
          <a:ln w="31750">
            <a:solidFill>
              <a:srgbClr val="FF7D2A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34C447-424E-4F64-9EF3-7F5CDEA9593C}"/>
              </a:ext>
            </a:extLst>
          </p:cNvPr>
          <p:cNvSpPr txBox="1"/>
          <p:nvPr/>
        </p:nvSpPr>
        <p:spPr>
          <a:xfrm>
            <a:off x="1967343" y="3181684"/>
            <a:ext cx="5209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기본 모델의 학습모델을 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bootstrap 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방법으로 성장시킨 프로세스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1200"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Google Shape;237;p34">
            <a:extLst>
              <a:ext uri="{FF2B5EF4-FFF2-40B4-BE49-F238E27FC236}">
                <a16:creationId xmlns:a16="http://schemas.microsoft.com/office/drawing/2014/main" id="{3C90DD08-B377-4FE7-B3E1-26A475983EE7}"/>
              </a:ext>
            </a:extLst>
          </p:cNvPr>
          <p:cNvSpPr txBox="1"/>
          <p:nvPr/>
        </p:nvSpPr>
        <p:spPr>
          <a:xfrm>
            <a:off x="1092024" y="3498181"/>
            <a:ext cx="6959949" cy="946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배깅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즉 학습용 데이터셋을 변환시켜서 각각의 기본 모델을 만드는 방법이다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복원추출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(bootstrapping)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하기 때문에 각각의 기본 모델들은 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중복을 허용하는 서로 다른 데이터셋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갖는다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복원 추출의 파라미터는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relative 1.0(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원래 크기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),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다수결의 결과를 보는 과제이므로 랜덤 </a:t>
            </a:r>
            <a:r>
              <a:rPr lang="ko-KR" altLang="en-US" sz="1200" dirty="0" err="1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시드에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체크하지 않았다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/>
          <p:nvPr/>
        </p:nvSpPr>
        <p:spPr>
          <a:xfrm>
            <a:off x="0" y="0"/>
            <a:ext cx="255351" cy="933855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255350" y="495274"/>
            <a:ext cx="5633584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속성 집합 변경</a:t>
            </a:r>
            <a:endParaRPr sz="1100" b="0" i="0" u="none" strike="noStrike" cap="none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255351" y="129650"/>
            <a:ext cx="1242973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3</a:t>
            </a:r>
            <a:endParaRPr sz="24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1014000" y="3465129"/>
            <a:ext cx="7116000" cy="82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기본 모델에 사용할 속성 집합은 무작위로 적정한 수를 선택한다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Select attribute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오퍼레이터를 사용하여 각 기본모델의 데이터셋의 속성을 무작위로 선택한다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때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Label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속성인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response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는 정상적인 분류를 위해 당연히 모든 모델에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포함되어야한다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German Credit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 상당히 많은 속성을 포함하므로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앙상블 학습기의 좋은 조건이 될 수 있는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data set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5453E22-CFF0-448D-A492-0D269CAC8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278" y="1354255"/>
            <a:ext cx="3571443" cy="2040109"/>
          </a:xfrm>
          <a:prstGeom prst="rect">
            <a:avLst/>
          </a:prstGeom>
          <a:ln w="31750">
            <a:solidFill>
              <a:srgbClr val="FF7D2A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255350" y="495274"/>
            <a:ext cx="5633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Decis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ion tree</a:t>
            </a:r>
            <a:endParaRPr sz="2400" b="0" i="0" u="none" strike="noStrike" cap="none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255351" y="129650"/>
            <a:ext cx="1242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b="0" i="0" u="none" strike="noStrike" cap="none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4</a:t>
            </a:r>
            <a:endParaRPr sz="2400" b="0" i="0" u="none" strike="noStrike" cap="none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pic>
        <p:nvPicPr>
          <p:cNvPr id="7" name="그림 6" descr="스크린샷, 컴퓨터, 테이블, 노트북이(가) 표시된 사진&#10;&#10;자동 생성된 설명">
            <a:extLst>
              <a:ext uri="{FF2B5EF4-FFF2-40B4-BE49-F238E27FC236}">
                <a16:creationId xmlns:a16="http://schemas.microsoft.com/office/drawing/2014/main" id="{4AF48CC9-FB1A-4DCA-BBEE-686103D1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006" y="1159507"/>
            <a:ext cx="2847109" cy="2323640"/>
          </a:xfrm>
          <a:prstGeom prst="rect">
            <a:avLst/>
          </a:prstGeom>
          <a:ln w="31750">
            <a:solidFill>
              <a:srgbClr val="FF7D2A"/>
            </a:solidFill>
          </a:ln>
        </p:spPr>
      </p:pic>
      <p:pic>
        <p:nvPicPr>
          <p:cNvPr id="9" name="그림 8" descr="스크린샷, 지도, 컴퓨터, 노트북이(가) 표시된 사진&#10;&#10;자동 생성된 설명">
            <a:extLst>
              <a:ext uri="{FF2B5EF4-FFF2-40B4-BE49-F238E27FC236}">
                <a16:creationId xmlns:a16="http://schemas.microsoft.com/office/drawing/2014/main" id="{6F48D774-9CAF-4404-9AC2-4BC6719E7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947" y="1159507"/>
            <a:ext cx="2847108" cy="2323640"/>
          </a:xfrm>
          <a:prstGeom prst="rect">
            <a:avLst/>
          </a:prstGeom>
          <a:ln w="31750">
            <a:solidFill>
              <a:srgbClr val="FF7D2A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1EC428-A641-4B1F-B3DC-C1A9398DC760}"/>
              </a:ext>
            </a:extLst>
          </p:cNvPr>
          <p:cNvSpPr txBox="1"/>
          <p:nvPr/>
        </p:nvSpPr>
        <p:spPr>
          <a:xfrm>
            <a:off x="104905" y="3525350"/>
            <a:ext cx="5209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기본 모델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의사결정나무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120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52C59-3A52-4ED6-B551-F85A8336B719}"/>
              </a:ext>
            </a:extLst>
          </p:cNvPr>
          <p:cNvSpPr txBox="1"/>
          <p:nvPr/>
        </p:nvSpPr>
        <p:spPr>
          <a:xfrm>
            <a:off x="3610846" y="3525350"/>
            <a:ext cx="5209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기본 모델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의사결정나무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120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Google Shape;237;p34">
            <a:extLst>
              <a:ext uri="{FF2B5EF4-FFF2-40B4-BE49-F238E27FC236}">
                <a16:creationId xmlns:a16="http://schemas.microsoft.com/office/drawing/2014/main" id="{8ED99434-DFF8-43B4-9F2E-B41A6250CEEA}"/>
              </a:ext>
            </a:extLst>
          </p:cNvPr>
          <p:cNvSpPr txBox="1"/>
          <p:nvPr/>
        </p:nvSpPr>
        <p:spPr>
          <a:xfrm>
            <a:off x="1498251" y="3890974"/>
            <a:ext cx="6337387" cy="946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>
              <a:lnSpc>
                <a:spcPct val="150000"/>
              </a:lnSpc>
              <a:buSzPts val="1100"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기본 모델인 나무 모델들은 가지치기를 하지 않고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(GINI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기준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완전 나무로 성장시킨다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이렇게 한다면 과적합을 포함하고 편향이 심해지며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모델의 형태가 </a:t>
            </a:r>
            <a:r>
              <a:rPr lang="ko-KR" altLang="en-US" sz="1200" dirty="0" err="1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다양해진다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255350" y="495274"/>
            <a:ext cx="5633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Aggregation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255351" y="129650"/>
            <a:ext cx="1242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5</a:t>
            </a:r>
            <a:endParaRPr sz="24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1" name="Google Shape;237;p34">
            <a:extLst>
              <a:ext uri="{FF2B5EF4-FFF2-40B4-BE49-F238E27FC236}">
                <a16:creationId xmlns:a16="http://schemas.microsoft.com/office/drawing/2014/main" id="{EAADFFED-FC79-4893-902E-ECE633210846}"/>
              </a:ext>
            </a:extLst>
          </p:cNvPr>
          <p:cNvSpPr txBox="1"/>
          <p:nvPr/>
        </p:nvSpPr>
        <p:spPr>
          <a:xfrm>
            <a:off x="1358919" y="3754583"/>
            <a:ext cx="6426159" cy="1177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앙상블의 결과는 기본 모델들의 결과를 다수결의 방법으로 통합한다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Rapid Miner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에서는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Stacking model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뜻하며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복원추출부터 통합까지 기법이 </a:t>
            </a:r>
            <a:r>
              <a:rPr lang="ko-KR" altLang="en-US" sz="1200" dirty="0" err="1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배깅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(Bagging)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E899CD0-5714-4740-AD57-62C0B1DEF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20" y="1188000"/>
            <a:ext cx="6426160" cy="1892698"/>
          </a:xfrm>
          <a:prstGeom prst="rect">
            <a:avLst/>
          </a:prstGeom>
          <a:ln w="31750">
            <a:solidFill>
              <a:srgbClr val="FF7D2A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FD0093-1FC0-4571-B3B0-D7FC1AF7E58E}"/>
              </a:ext>
            </a:extLst>
          </p:cNvPr>
          <p:cNvSpPr txBox="1"/>
          <p:nvPr/>
        </p:nvSpPr>
        <p:spPr>
          <a:xfrm>
            <a:off x="1967345" y="3137423"/>
            <a:ext cx="5209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투표에 기초한 앙상블 모델의 출력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120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55350" y="495274"/>
            <a:ext cx="5633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Bagging</a:t>
            </a:r>
            <a:endParaRPr sz="2400" b="0" i="0" u="none" strike="noStrike" cap="none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55351" y="129650"/>
            <a:ext cx="1242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6</a:t>
            </a:r>
            <a:endParaRPr sz="24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1DC8DFA-CDCD-46ED-81D1-958935DCF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800" y="1299600"/>
            <a:ext cx="6091200" cy="1508084"/>
          </a:xfrm>
          <a:prstGeom prst="rect">
            <a:avLst/>
          </a:prstGeom>
          <a:ln w="31750">
            <a:solidFill>
              <a:srgbClr val="FF7D2A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251591-2009-49E8-AFEF-BDC9E3BBEFC0}"/>
              </a:ext>
            </a:extLst>
          </p:cNvPr>
          <p:cNvSpPr txBox="1"/>
          <p:nvPr/>
        </p:nvSpPr>
        <p:spPr>
          <a:xfrm>
            <a:off x="1967345" y="2937161"/>
            <a:ext cx="5209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&lt;Bagging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 표현한 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process&gt;</a:t>
            </a:r>
            <a:endParaRPr lang="ko-KR" altLang="en-US" sz="120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Google Shape;237;p34">
            <a:extLst>
              <a:ext uri="{FF2B5EF4-FFF2-40B4-BE49-F238E27FC236}">
                <a16:creationId xmlns:a16="http://schemas.microsoft.com/office/drawing/2014/main" id="{77FD2168-7598-4BFA-BB69-38D6F10E7726}"/>
              </a:ext>
            </a:extLst>
          </p:cNvPr>
          <p:cNvSpPr txBox="1"/>
          <p:nvPr/>
        </p:nvSpPr>
        <p:spPr>
          <a:xfrm>
            <a:off x="1092024" y="3367932"/>
            <a:ext cx="6959949" cy="946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앞에서 설명한 과정은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Bagging 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오퍼레이터를 통해 다르게 표현할 수 있다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앞 페이지의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Vote 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오퍼레이터의 서브 프로세스에 들어간 과정을 합친 것이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Bagging 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오퍼레이터이다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 오퍼레이터가 다수의 기본 모델 성능을 측정하는데 더 간편하므로 학습 곡선 측정엔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Bagging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사용한다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sz="120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/>
          <p:nvPr/>
        </p:nvSpPr>
        <p:spPr>
          <a:xfrm>
            <a:off x="0" y="0"/>
            <a:ext cx="255351" cy="933855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255350" y="535600"/>
            <a:ext cx="75882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Learning curve</a:t>
            </a:r>
            <a:endParaRPr sz="1100" b="0" i="0" u="none" strike="noStrike" cap="none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255351" y="129650"/>
            <a:ext cx="1242973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7</a:t>
            </a:r>
            <a:endParaRPr sz="24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1171775" y="1262796"/>
            <a:ext cx="2131800" cy="17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8D8D8"/>
              </a:solidFill>
            </a:endParaRPr>
          </a:p>
        </p:txBody>
      </p:sp>
      <p:sp>
        <p:nvSpPr>
          <p:cNvPr id="15" name="Google Shape;237;p34">
            <a:extLst>
              <a:ext uri="{FF2B5EF4-FFF2-40B4-BE49-F238E27FC236}">
                <a16:creationId xmlns:a16="http://schemas.microsoft.com/office/drawing/2014/main" id="{418899E2-51D9-4E58-BC41-4A720643CE83}"/>
              </a:ext>
            </a:extLst>
          </p:cNvPr>
          <p:cNvSpPr txBox="1"/>
          <p:nvPr/>
        </p:nvSpPr>
        <p:spPr>
          <a:xfrm>
            <a:off x="678079" y="4000801"/>
            <a:ext cx="7787839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기본 분류기의 수와 정확도에 대한 학습곡선을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plot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해 보았다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그래프를 보면 신경망 모델이 정확도는 높지만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의사결정나무보다 성능향상은 덜하다는 것을 확인할 수 있다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sz="120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F38E210C-1CCA-4EB0-9274-C0D599E1E0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0137501"/>
              </p:ext>
            </p:extLst>
          </p:nvPr>
        </p:nvGraphicFramePr>
        <p:xfrm>
          <a:off x="2053934" y="1142699"/>
          <a:ext cx="5036127" cy="273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4BD7D33-BEF3-4D2E-A09D-66E143AD45D1}"/>
              </a:ext>
            </a:extLst>
          </p:cNvPr>
          <p:cNvSpPr txBox="1"/>
          <p:nvPr/>
        </p:nvSpPr>
        <p:spPr>
          <a:xfrm>
            <a:off x="6056950" y="3548338"/>
            <a:ext cx="3345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기본 분류기의 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02D89D-B22F-4BDA-B4E7-DC7465650B5C}"/>
              </a:ext>
            </a:extLst>
          </p:cNvPr>
          <p:cNvSpPr txBox="1"/>
          <p:nvPr/>
        </p:nvSpPr>
        <p:spPr>
          <a:xfrm>
            <a:off x="172700" y="1384431"/>
            <a:ext cx="3345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정확도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765</Words>
  <Application>Microsoft Office PowerPoint</Application>
  <PresentationFormat>화면 슬라이드 쇼(16:9)</PresentationFormat>
  <Paragraphs>125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Arial</vt:lpstr>
      <vt:lpstr>Malgun Gothic</vt:lpstr>
      <vt:lpstr>KoPubWorld돋움체 Bold</vt:lpstr>
      <vt:lpstr>Simple Light</vt:lpstr>
      <vt:lpstr>Office 테마</vt:lpstr>
      <vt:lpstr>DS 10주차 수업 팀과제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09주차 수업 팀과제</dc:title>
  <dc:creator>SOL</dc:creator>
  <cp:lastModifiedBy>hansol park</cp:lastModifiedBy>
  <cp:revision>47</cp:revision>
  <dcterms:modified xsi:type="dcterms:W3CDTF">2019-11-08T09:25:21Z</dcterms:modified>
</cp:coreProperties>
</file>